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6"/>
  </p:notesMasterIdLst>
  <p:sldIdLst>
    <p:sldId id="360" r:id="rId3"/>
    <p:sldId id="355" r:id="rId4"/>
    <p:sldId id="371" r:id="rId5"/>
    <p:sldId id="376" r:id="rId6"/>
    <p:sldId id="380" r:id="rId7"/>
    <p:sldId id="256" r:id="rId8"/>
    <p:sldId id="265" r:id="rId9"/>
    <p:sldId id="421" r:id="rId10"/>
    <p:sldId id="423" r:id="rId11"/>
    <p:sldId id="378" r:id="rId12"/>
    <p:sldId id="266" r:id="rId13"/>
    <p:sldId id="362" r:id="rId14"/>
    <p:sldId id="268" r:id="rId15"/>
    <p:sldId id="269" r:id="rId16"/>
    <p:sldId id="270" r:id="rId17"/>
    <p:sldId id="291" r:id="rId18"/>
    <p:sldId id="417" r:id="rId19"/>
    <p:sldId id="364" r:id="rId20"/>
    <p:sldId id="413" r:id="rId21"/>
    <p:sldId id="429" r:id="rId22"/>
    <p:sldId id="280" r:id="rId23"/>
    <p:sldId id="340" r:id="rId24"/>
    <p:sldId id="386" r:id="rId25"/>
    <p:sldId id="281" r:id="rId26"/>
    <p:sldId id="426" r:id="rId27"/>
    <p:sldId id="295" r:id="rId28"/>
    <p:sldId id="384" r:id="rId29"/>
    <p:sldId id="297" r:id="rId30"/>
    <p:sldId id="387" r:id="rId31"/>
    <p:sldId id="285" r:id="rId32"/>
    <p:sldId id="392" r:id="rId33"/>
    <p:sldId id="418" r:id="rId34"/>
    <p:sldId id="366" r:id="rId35"/>
    <p:sldId id="372" r:id="rId36"/>
    <p:sldId id="428" r:id="rId37"/>
    <p:sldId id="301" r:id="rId38"/>
    <p:sldId id="406" r:id="rId39"/>
    <p:sldId id="303" r:id="rId40"/>
    <p:sldId id="304" r:id="rId41"/>
    <p:sldId id="407" r:id="rId42"/>
    <p:sldId id="410" r:id="rId43"/>
    <p:sldId id="368" r:id="rId44"/>
    <p:sldId id="427" r:id="rId4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256"/>
            <p14:sldId id="265"/>
            <p14:sldId id="421"/>
            <p14:sldId id="423"/>
            <p14:sldId id="378"/>
            <p14:sldId id="266"/>
          </p14:sldIdLst>
        </p14:section>
        <p14:section name="select()" id="{742796F6-4AC2-40D6-9862-8EA797D6A928}">
          <p14:sldIdLst>
            <p14:sldId id="362"/>
            <p14:sldId id="268"/>
            <p14:sldId id="269"/>
            <p14:sldId id="270"/>
            <p14:sldId id="291"/>
            <p14:sldId id="417"/>
            <p14:sldId id="364"/>
            <p14:sldId id="413"/>
          </p14:sldIdLst>
        </p14:section>
        <p14:section name="filter" id="{8CE85830-1EBC-4B15-A9C0-3C5DD3DA008A}">
          <p14:sldIdLst>
            <p14:sldId id="429"/>
            <p14:sldId id="280"/>
            <p14:sldId id="340"/>
            <p14:sldId id="386"/>
            <p14:sldId id="281"/>
            <p14:sldId id="426"/>
            <p14:sldId id="295"/>
            <p14:sldId id="384"/>
            <p14:sldId id="297"/>
            <p14:sldId id="387"/>
            <p14:sldId id="285"/>
            <p14:sldId id="392"/>
            <p14:sldId id="418"/>
            <p14:sldId id="366"/>
            <p14:sldId id="372"/>
            <p14:sldId id="428"/>
          </p14:sldIdLst>
        </p14:section>
        <p14:section name="arrange" id="{8168BACF-403C-4723-B5F3-875FAE6C5A39}">
          <p14:sldIdLst>
            <p14:sldId id="301"/>
            <p14:sldId id="406"/>
            <p14:sldId id="303"/>
            <p14:sldId id="304"/>
            <p14:sldId id="407"/>
            <p14:sldId id="410"/>
            <p14:sldId id="368"/>
            <p14:sldId id="427"/>
          </p14:sldIdLst>
        </p14:section>
        <p14:section name="pipe" id="{7561AE8B-0928-4B40-9E7D-8496CE581DA5}">
          <p14:sldIdLst/>
        </p14:section>
        <p14:section name="Deriving Data" id="{0D4867BF-EED7-4685-8E9E-05EB8516C8B7}">
          <p14:sldIdLst/>
        </p14:section>
        <p14:section name="mutate" id="{5194B3A8-23FC-4B47-AFA1-13F0F45CB06C}">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autoAdjust="0"/>
    <p:restoredTop sz="91345" autoAdjust="0"/>
  </p:normalViewPr>
  <p:slideViewPr>
    <p:cSldViewPr snapToGrid="0">
      <p:cViewPr varScale="1">
        <p:scale>
          <a:sx n="119" d="100"/>
          <a:sy n="119" d="100"/>
        </p:scale>
        <p:origin x="1280" y="19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narrowing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a:t>
            </a:r>
            <a:r>
              <a:rPr lang="en-US" sz="600" baseline="0" dirty="0" err="1">
                <a:solidFill>
                  <a:schemeClr val="dk1"/>
                </a:solidFill>
                <a:latin typeface="Calibri"/>
                <a:cs typeface="Calibri"/>
                <a:sym typeface="Calibri"/>
              </a:rPr>
              <a:t>fron</a:t>
            </a:r>
            <a:r>
              <a:rPr lang="en-US" sz="600" baseline="0" dirty="0">
                <a:solidFill>
                  <a:schemeClr val="dk1"/>
                </a:solidFill>
                <a:latin typeface="Calibri"/>
                <a:cs typeface="Calibri"/>
                <a:sym typeface="Calibri"/>
              </a:rPr>
              <a: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41450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subset</a:t>
            </a:r>
            <a:r>
              <a:rPr lang="en-US" baseline="0" dirty="0">
                <a:solidFill>
                  <a:schemeClr val="dk1"/>
                </a:solidFill>
              </a:rPr>
              <a:t> rows </a:t>
            </a:r>
            <a:r>
              <a:rPr lang="en-US" dirty="0">
                <a:solidFill>
                  <a:schemeClr val="dk1"/>
                </a:solidFill>
              </a:rPr>
              <a:t>based on 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a:t>desc</a:t>
            </a:r>
            <a:r>
              <a:rPr lang="en-US" baseline="0" dirty="0"/>
              <a:t>() function.</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quickly review</a:t>
            </a:r>
            <a:r>
              <a:rPr lang="en-US" baseline="0" dirty="0"/>
              <a:t> what we mean by a tidy dataset. By definition it essentially describes a data set in which variables or features are recorded in columns </a:t>
            </a:r>
            <a:r>
              <a:rPr lang="en-US" baseline="0" dirty="0">
                <a:sym typeface="Wingdings" panose="05000000000000000000" pitchFamily="2" charset="2"/>
              </a:rPr>
              <a:t></a:t>
            </a:r>
          </a:p>
          <a:p>
            <a:pPr marL="0" indent="0">
              <a:buFont typeface="Arial" panose="020B0604020202020204" pitchFamily="34" charset="0"/>
              <a:buNone/>
            </a:pPr>
            <a:r>
              <a:rPr lang="en-US" baseline="0" dirty="0">
                <a:sym typeface="Wingdings" panose="05000000000000000000" pitchFamily="2" charset="2"/>
              </a:rPr>
              <a:t>Each row represents a single observation </a:t>
            </a:r>
          </a:p>
          <a:p>
            <a:pPr marL="0" indent="0">
              <a:buFont typeface="Arial" panose="020B0604020202020204" pitchFamily="34" charset="0"/>
              <a:buNone/>
            </a:pPr>
            <a:r>
              <a:rPr lang="en-US" baseline="0" dirty="0">
                <a:sym typeface="Wingdings" panose="05000000000000000000" pitchFamily="2" charset="2"/>
              </a:rPr>
              <a:t>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41928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our </a:t>
            </a:r>
            <a:r>
              <a:rPr lang="en-US" baseline="0" dirty="0" err="1"/>
              <a:t>Rstudio</a:t>
            </a:r>
            <a:r>
              <a:rPr lang="en-US" baseline="0" dirty="0"/>
              <a:t> Cloud projects and open the R markdown file called 04-Transform.Rmd and load the </a:t>
            </a:r>
            <a:r>
              <a:rPr lang="en-US" baseline="0" dirty="0" err="1"/>
              <a:t>covid</a:t>
            </a:r>
            <a:r>
              <a:rPr lang="en-US" baseline="0" dirty="0"/>
              <a:t> testing dataset. </a:t>
            </a:r>
          </a:p>
          <a:p>
            <a:pPr marL="0" indent="0">
              <a:buNone/>
            </a:pPr>
            <a:endParaRPr lang="en-US" baseline="0" dirty="0"/>
          </a:p>
          <a:p>
            <a:pPr marL="0" indent="0">
              <a:buNone/>
            </a:pPr>
            <a:r>
              <a:rPr lang="en-US" baseline="0" dirty="0"/>
              <a:t>This can be done by selecting it from the lower right pane under the "file" tab, or if you're more of a toolbar kind of person, you can select File &gt;&gt; Open file &gt;&gt; 04-Transform.Rmd.</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part of the </a:t>
            </a:r>
            <a:r>
              <a:rPr lang="en-US" baseline="0" dirty="0" err="1"/>
              <a:t>tidyverse</a:t>
            </a:r>
            <a:r>
              <a:rPr lang="en-US" baseline="0" dirty="0"/>
              <a:t> meta-package and a workhorse for data transformation,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 </a:t>
            </a:r>
            <a:br>
              <a:rPr lang="en-US" b="1" dirty="0">
                <a:solidFill>
                  <a:schemeClr val="tx1">
                    <a:lumMod val="75000"/>
                    <a:lumOff val="25000"/>
                  </a:schemeClr>
                </a:solidFill>
                <a:latin typeface="+mj-lt"/>
              </a:rPr>
            </a:br>
            <a:r>
              <a:rPr lang="en-US" b="1" dirty="0">
                <a:solidFill>
                  <a:schemeClr val="tx1">
                    <a:lumMod val="75000"/>
                    <a:lumOff val="25000"/>
                  </a:schemeClr>
                </a:solidFill>
                <a:latin typeface="+mj-lt"/>
              </a:rPr>
              <a:t>Slicing Your Data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a:solidFill>
                  <a:schemeClr val="tx1">
                    <a:lumMod val="65000"/>
                    <a:lumOff val="35000"/>
                  </a:schemeClr>
                </a:solidFill>
              </a:rPr>
              <a:t>Patrick Mathias</a:t>
            </a:r>
          </a:p>
          <a:p>
            <a:r>
              <a:rPr lang="en-US" sz="2000" dirty="0">
                <a:solidFill>
                  <a:schemeClr val="tx1">
                    <a:lumMod val="65000"/>
                    <a:lumOff val="35000"/>
                  </a:schemeClr>
                </a:solidFill>
              </a:rPr>
              <a:t>December 13,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10</a:t>
            </a:fld>
            <a:endParaRPr lang="en-US" dirty="0"/>
          </a:p>
        </p:txBody>
      </p:sp>
      <p:sp>
        <p:nvSpPr>
          <p:cNvPr id="4" name="Rounded Rectangle 3">
            <a:extLst>
              <a:ext uri="{FF2B5EF4-FFF2-40B4-BE49-F238E27FC236}">
                <a16:creationId xmlns:a16="http://schemas.microsoft.com/office/drawing/2014/main" id="{A2BBA432-1933-9B42-BCCD-FE4BBC72FE8F}"/>
              </a:ext>
            </a:extLst>
          </p:cNvPr>
          <p:cNvSpPr/>
          <p:nvPr/>
        </p:nvSpPr>
        <p:spPr>
          <a:xfrm>
            <a:off x="484355" y="1549101"/>
            <a:ext cx="10692840" cy="2133251"/>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11</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columns out of your data frame</a:t>
            </a:r>
          </a:p>
        </p:txBody>
      </p:sp>
    </p:spTree>
    <p:extLst>
      <p:ext uri="{BB962C8B-B14F-4D97-AF65-F5344CB8AC3E}">
        <p14:creationId xmlns:p14="http://schemas.microsoft.com/office/powerpoint/2010/main" val="203402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14</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0678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If you have time, try to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18</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rows out of your data frame</a:t>
            </a:r>
          </a:p>
        </p:txBody>
      </p:sp>
    </p:spTree>
    <p:extLst>
      <p:ext uri="{BB962C8B-B14F-4D97-AF65-F5344CB8AC3E}">
        <p14:creationId xmlns:p14="http://schemas.microsoft.com/office/powerpoint/2010/main" val="1988375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6879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26</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279242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5102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33720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34</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1E4C6-BC0D-904E-8E25-EB41316800E3}"/>
              </a:ext>
            </a:extLst>
          </p:cNvPr>
          <p:cNvSpPr>
            <a:spLocks noGrp="1"/>
          </p:cNvSpPr>
          <p:nvPr>
            <p:ph type="title"/>
          </p:nvPr>
        </p:nvSpPr>
        <p:spPr/>
        <p:txBody>
          <a:bodyPr/>
          <a:lstStyle/>
          <a:p>
            <a:r>
              <a:rPr lang="en-US" dirty="0"/>
              <a:t>What else?</a:t>
            </a:r>
          </a:p>
        </p:txBody>
      </p:sp>
      <p:sp>
        <p:nvSpPr>
          <p:cNvPr id="4" name="Slide Number Placeholder 3">
            <a:extLst>
              <a:ext uri="{FF2B5EF4-FFF2-40B4-BE49-F238E27FC236}">
                <a16:creationId xmlns:a16="http://schemas.microsoft.com/office/drawing/2014/main" id="{70AD839F-EFBB-734F-A5D1-328272574F9A}"/>
              </a:ext>
            </a:extLst>
          </p:cNvPr>
          <p:cNvSpPr>
            <a:spLocks noGrp="1"/>
          </p:cNvSpPr>
          <p:nvPr>
            <p:ph type="sldNum" idx="4294967295"/>
          </p:nvPr>
        </p:nvSpPr>
        <p:spPr>
          <a:xfrm>
            <a:off x="9388475" y="6508750"/>
            <a:ext cx="2803525" cy="307975"/>
          </a:xfrm>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259215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43808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757166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a:solidFill>
                  <a:srgbClr val="005493"/>
                </a:solidFill>
                <a:latin typeface="Consolas" panose="020B0609020204030204" pitchFamily="49" charset="0"/>
                <a:ea typeface="Calibri"/>
                <a:cs typeface="Arial" panose="020B0604020202020204" pitchFamily="34" charset="0"/>
                <a:sym typeface="Calibri"/>
              </a:rPr>
              <a:t>ct_result</a:t>
            </a:r>
            <a:r>
              <a:rPr lang="en-US" sz="3200" dirty="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25190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6</a:t>
            </a:fld>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48635</TotalTime>
  <Words>3924</Words>
  <Application>Microsoft Macintosh PowerPoint</Application>
  <PresentationFormat>Widescreen</PresentationFormat>
  <Paragraphs>575</Paragraphs>
  <Slides>43</Slides>
  <Notes>42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  Slicing Your Data</vt:lpstr>
      <vt:lpstr>PowerPoint Presentation</vt:lpstr>
      <vt:lpstr>Typical Data Science Pipeline</vt:lpstr>
      <vt:lpstr>What is a “Tidy” Data Frame</vt:lpstr>
      <vt:lpstr>PowerPoint Presentation</vt:lpstr>
      <vt:lpstr>Transform Data with</vt:lpstr>
      <vt:lpstr>dplyr</vt:lpstr>
      <vt:lpstr>Analytical Approach</vt:lpstr>
      <vt:lpstr>Analytical Approach</vt:lpstr>
      <vt:lpstr>dplyr: a grammar for transforming data</vt:lpstr>
      <vt:lpstr>Common syntax</vt:lpstr>
      <vt:lpstr>Pulling specific columns out of your data frame</vt:lpstr>
      <vt:lpstr>select()</vt:lpstr>
      <vt:lpstr>select()</vt:lpstr>
      <vt:lpstr>PowerPoint Presentation</vt:lpstr>
      <vt:lpstr>PowerPoint Presentation</vt:lpstr>
      <vt:lpstr>PowerPoint Presentation</vt:lpstr>
      <vt:lpstr>PowerPoint Presentation</vt:lpstr>
      <vt:lpstr>PowerPoint Presentation</vt:lpstr>
      <vt:lpstr>Pulling specific rows out of your data frame</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 variants</vt:lpstr>
      <vt:lpstr>What else?</vt:lpstr>
      <vt:lpstr>arrange()</vt:lpstr>
      <vt:lpstr>arrange()</vt:lpstr>
      <vt:lpstr>arrange()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277</cp:revision>
  <cp:lastPrinted>2019-05-03T14:53:33Z</cp:lastPrinted>
  <dcterms:modified xsi:type="dcterms:W3CDTF">2020-12-11T06:08:43Z</dcterms:modified>
</cp:coreProperties>
</file>